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2" r:id="rId5"/>
    <p:sldId id="259" r:id="rId6"/>
    <p:sldId id="261" r:id="rId7"/>
    <p:sldId id="260" r:id="rId8"/>
  </p:sldIdLst>
  <p:sldSz cx="9144000" cy="6858000" type="screen4x3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61" autoAdjust="0"/>
    <p:restoredTop sz="86400" autoAdjust="0"/>
  </p:normalViewPr>
  <p:slideViewPr>
    <p:cSldViewPr>
      <p:cViewPr>
        <p:scale>
          <a:sx n="120" d="100"/>
          <a:sy n="120" d="100"/>
        </p:scale>
        <p:origin x="-1578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hyhvVPe3lku3N2YpDhAVRw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lexx\&#1084;&#1086;&#1080;%20&#1076;&#1086;&#1082;&#1091;&#1084;&#1077;&#1085;&#1090;&#1099;\&#1041;&#1102;&#1076;&#1078;&#1077;&#1090;%202021-2023\&#1041;&#1102;&#1076;&#1078;&#1077;&#1090;%20&#1076;&#1083;&#1103;%20&#1075;&#1088;&#1072;&#1078;&#1076;&#1072;&#1085;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TEMP\qByyhuL9tkiB-m-RcFVb6w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(налоговых и неналоговых) доходов на </a:t>
            </a:r>
            <a:r>
              <a:rPr lang="ru-RU" dirty="0" smtClean="0"/>
              <a:t>2021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бюджета'!$A$10:$A$80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ШТРАФЫ, САНКЦИИ, ВОЗМЕЩЕНИЕ УЩЕРБА</c:v>
                </c:pt>
              </c:strCache>
            </c:strRef>
          </c:cat>
          <c:val>
            <c:numRef>
              <c:f>'Доходы бюджета'!$E$10:$E$80</c:f>
              <c:numCache>
                <c:formatCode>#,##0.00</c:formatCode>
                <c:ptCount val="9"/>
                <c:pt idx="0">
                  <c:v>163696000</c:v>
                </c:pt>
                <c:pt idx="1">
                  <c:v>11800000</c:v>
                </c:pt>
                <c:pt idx="2">
                  <c:v>13738000</c:v>
                </c:pt>
                <c:pt idx="3">
                  <c:v>3200000</c:v>
                </c:pt>
                <c:pt idx="4">
                  <c:v>37603000</c:v>
                </c:pt>
                <c:pt idx="5">
                  <c:v>1700000</c:v>
                </c:pt>
                <c:pt idx="6">
                  <c:v>146000</c:v>
                </c:pt>
                <c:pt idx="7">
                  <c:v>14250000</c:v>
                </c:pt>
                <c:pt idx="8">
                  <c:v>1800000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</c:legend>
    <c:plotVisOnly val="1"/>
    <c:dispBlanksAs val="gap"/>
    <c:showDLblsOverMax val="0"/>
  </c:chart>
  <c:spPr>
    <a:gradFill>
      <a:gsLst>
        <a:gs pos="0">
          <a:srgbClr val="E6DCAC"/>
        </a:gs>
        <a:gs pos="12000">
          <a:srgbClr val="E6D78A"/>
        </a:gs>
        <a:gs pos="30000">
          <a:srgbClr val="C7AC4C"/>
        </a:gs>
        <a:gs pos="45000">
          <a:srgbClr val="E6D78A"/>
        </a:gs>
        <a:gs pos="77000">
          <a:srgbClr val="C7AC4C"/>
        </a:gs>
        <a:gs pos="100000">
          <a:srgbClr val="E6DCAC"/>
        </a:gs>
      </a:gsLst>
      <a:lin ang="5400000" scaled="0"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dirty="0"/>
              <a:t>Структура доходов бюджета Михайловского муниципального </a:t>
            </a:r>
            <a:r>
              <a:rPr lang="ru-RU" sz="3200" dirty="0" smtClean="0"/>
              <a:t>района</a:t>
            </a:r>
            <a:r>
              <a:rPr lang="en-US" sz="3200" dirty="0" smtClean="0"/>
              <a:t> </a:t>
            </a:r>
            <a:r>
              <a:rPr lang="ru-RU" sz="3200" dirty="0" smtClean="0"/>
              <a:t>на</a:t>
            </a:r>
            <a:r>
              <a:rPr lang="ru-RU" sz="3200" baseline="0" dirty="0" smtClean="0"/>
              <a:t> 2021 год</a:t>
            </a:r>
            <a:endParaRPr lang="ru-RU" sz="32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'Доходы бюджета'!$A$133:$A$135</c:f>
              <c:strCache>
                <c:ptCount val="3"/>
                <c:pt idx="0">
                  <c:v>НАЛОГОВЫЕ 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'Доходы бюджета'!$B$133:$B$135</c:f>
              <c:numCache>
                <c:formatCode>_(* #,##0.00_);_(* \(#,##0.00\);_(* "-"??_);_(@_)</c:formatCode>
                <c:ptCount val="3"/>
                <c:pt idx="0">
                  <c:v>192434000</c:v>
                </c:pt>
                <c:pt idx="1">
                  <c:v>55499000</c:v>
                </c:pt>
                <c:pt idx="2" formatCode="#,##0.00">
                  <c:v>351006492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03D4A8"/>
        </a:gs>
        <a:gs pos="25000">
          <a:srgbClr val="21D6E0"/>
        </a:gs>
        <a:gs pos="75000">
          <a:srgbClr val="0087E6"/>
        </a:gs>
        <a:gs pos="100000">
          <a:srgbClr val="005CBF"/>
        </a:gs>
      </a:gsLst>
      <a:path path="circle">
        <a:fillToRect l="100000" t="100000"/>
      </a:path>
      <a:tileRect r="-100000" b="-100000"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План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0749328505982996E-2"/>
                  <c:y val="-1.3161887485138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4820948932844996E-2"/>
                  <c:y val="-3.1588529964332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74664252991498E-2"/>
                  <c:y val="-2.8956152467304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Лист1!$B$4:$B$6</c:f>
              <c:numCache>
                <c:formatCode>#,##0.00</c:formatCode>
                <c:ptCount val="3"/>
                <c:pt idx="0">
                  <c:v>28866.3</c:v>
                </c:pt>
                <c:pt idx="1">
                  <c:v>503442.49</c:v>
                </c:pt>
                <c:pt idx="2">
                  <c:v>141029.82999999999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План 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38854039560496E-2"/>
                  <c:y val="-3.4220907461360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9485662455415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6677708079120992E-2"/>
                  <c:y val="-3.1588529964332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Лист1!$C$4:$C$6</c:f>
              <c:numCache>
                <c:formatCode>#,##0.00</c:formatCode>
                <c:ptCount val="3"/>
                <c:pt idx="0">
                  <c:v>26910</c:v>
                </c:pt>
                <c:pt idx="1">
                  <c:v>521292.33</c:v>
                </c:pt>
                <c:pt idx="2">
                  <c:v>87983.86</c:v>
                </c:pt>
              </c:numCache>
            </c:numRef>
          </c:val>
        </c:ser>
        <c:ser>
          <c:idx val="2"/>
          <c:order val="2"/>
          <c:tx>
            <c:strRef>
              <c:f>Лист1!$D$3</c:f>
              <c:strCache>
                <c:ptCount val="1"/>
                <c:pt idx="0">
                  <c:v>План 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749328505982996E-2"/>
                  <c:y val="-1.579426498216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267233612698494E-2"/>
                  <c:y val="-2.3691604747067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31423399267494E-2"/>
                  <c:y val="-2.3691397473249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Лист1!$A$4:$A$6</c:f>
              <c:strCache>
                <c:ptCount val="3"/>
                <c:pt idx="0">
                  <c:v>Межбюджетные трансферты</c:v>
                </c:pt>
                <c:pt idx="1">
                  <c:v>Субвенции</c:v>
                </c:pt>
                <c:pt idx="2">
                  <c:v>Субсидии</c:v>
                </c:pt>
              </c:strCache>
            </c:strRef>
          </c:cat>
          <c:val>
            <c:numRef>
              <c:f>Лист1!$D$4:$D$6</c:f>
              <c:numCache>
                <c:formatCode>#,##0.00</c:formatCode>
                <c:ptCount val="3"/>
                <c:pt idx="0">
                  <c:v>26910</c:v>
                </c:pt>
                <c:pt idx="1">
                  <c:v>545719.31000000006</c:v>
                </c:pt>
                <c:pt idx="2">
                  <c:v>6795.29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879104"/>
        <c:axId val="32871936"/>
        <c:axId val="0"/>
      </c:bar3DChart>
      <c:catAx>
        <c:axId val="30879104"/>
        <c:scaling>
          <c:orientation val="minMax"/>
        </c:scaling>
        <c:delete val="0"/>
        <c:axPos val="b"/>
        <c:majorTickMark val="none"/>
        <c:minorTickMark val="none"/>
        <c:tickLblPos val="nextTo"/>
        <c:crossAx val="32871936"/>
        <c:crosses val="autoZero"/>
        <c:auto val="1"/>
        <c:lblAlgn val="ctr"/>
        <c:lblOffset val="100"/>
        <c:noMultiLvlLbl val="0"/>
      </c:catAx>
      <c:valAx>
        <c:axId val="32871936"/>
        <c:scaling>
          <c:orientation val="minMax"/>
        </c:scaling>
        <c:delete val="0"/>
        <c:axPos val="l"/>
        <c:majorGridlines/>
        <c:numFmt formatCode="#,##0.00" sourceLinked="1"/>
        <c:majorTickMark val="none"/>
        <c:minorTickMark val="none"/>
        <c:tickLblPos val="nextTo"/>
        <c:crossAx val="308791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бюджета Михайловского муниципального района на</a:t>
            </a:r>
            <a:r>
              <a:rPr lang="ru-RU" baseline="0" dirty="0"/>
              <a:t> </a:t>
            </a:r>
            <a:r>
              <a:rPr lang="ru-RU" baseline="0" dirty="0" smtClean="0"/>
              <a:t>2021 </a:t>
            </a:r>
            <a:r>
              <a:rPr lang="ru-RU" baseline="0" dirty="0"/>
              <a:t>год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391632796045755E-2"/>
          <c:y val="0.14283915413934165"/>
          <c:w val="0.58201526378513113"/>
          <c:h val="0.83867589223814587"/>
        </c:manualLayout>
      </c:layout>
      <c:pie3DChart>
        <c:varyColors val="1"/>
        <c:ser>
          <c:idx val="9"/>
          <c:order val="9"/>
          <c:explosion val="25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Расходы!$P$9:$P$202</c:f>
              <c:numCache>
                <c:formatCode>#,##0.00</c:formatCode>
                <c:ptCount val="11"/>
                <c:pt idx="0">
                  <c:v>71263601</c:v>
                </c:pt>
                <c:pt idx="1">
                  <c:v>1638700</c:v>
                </c:pt>
                <c:pt idx="2">
                  <c:v>12054281</c:v>
                </c:pt>
                <c:pt idx="3">
                  <c:v>7730722</c:v>
                </c:pt>
                <c:pt idx="4">
                  <c:v>453903788</c:v>
                </c:pt>
                <c:pt idx="5">
                  <c:v>23202400</c:v>
                </c:pt>
                <c:pt idx="6">
                  <c:v>5514000</c:v>
                </c:pt>
                <c:pt idx="7">
                  <c:v>122000</c:v>
                </c:pt>
                <c:pt idx="8">
                  <c:v>2000000</c:v>
                </c:pt>
                <c:pt idx="9">
                  <c:v>300000</c:v>
                </c:pt>
                <c:pt idx="10">
                  <c:v>21210000</c:v>
                </c:pt>
              </c:numCache>
            </c:numRef>
          </c:val>
        </c:ser>
        <c:ser>
          <c:idx val="8"/>
          <c:order val="8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Расходы!$O$9:$O$202</c:f>
            </c:numRef>
          </c:val>
        </c:ser>
        <c:ser>
          <c:idx val="7"/>
          <c:order val="7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Расходы!$N$9:$N$202</c:f>
            </c:numRef>
          </c:val>
        </c:ser>
        <c:ser>
          <c:idx val="6"/>
          <c:order val="6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Расходы!$M$9:$M$202</c:f>
            </c:numRef>
          </c:val>
        </c:ser>
        <c:ser>
          <c:idx val="5"/>
          <c:order val="5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Расходы!$L$9:$L$202</c:f>
            </c:numRef>
          </c:val>
        </c:ser>
        <c:ser>
          <c:idx val="4"/>
          <c:order val="4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Расходы!$K$9:$K$202</c:f>
            </c:numRef>
          </c:val>
        </c:ser>
        <c:ser>
          <c:idx val="3"/>
          <c:order val="3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Расходы!$J$9:$J$202</c:f>
            </c:numRef>
          </c:val>
        </c:ser>
        <c:ser>
          <c:idx val="2"/>
          <c:order val="2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Расходы!$I$9:$I$202</c:f>
            </c:numRef>
          </c:val>
        </c:ser>
        <c:ser>
          <c:idx val="1"/>
          <c:order val="1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Расходы!$H$9:$H$202</c:f>
            </c:numRef>
          </c:val>
        </c:ser>
        <c:ser>
          <c:idx val="0"/>
          <c:order val="0"/>
          <c:explosion val="25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Расходы!$A$9:$F$202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  <c:pt idx="10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Расходы!$G$9:$G$202</c:f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1"/>
        <c:delete val="1"/>
      </c:legendEntry>
      <c:layout/>
      <c:overlay val="0"/>
    </c:legend>
    <c:plotVisOnly val="1"/>
    <c:dispBlanksAs val="gap"/>
    <c:showDLblsOverMax val="0"/>
  </c:chart>
  <c:spPr>
    <a:pattFill prst="narHorz">
      <a:fgClr>
        <a:srgbClr val="FFFF00"/>
      </a:fgClr>
      <a:bgClr>
        <a:schemeClr val="accent2">
          <a:lumMod val="40000"/>
          <a:lumOff val="60000"/>
        </a:schemeClr>
      </a:bgClr>
    </a:patt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F912CA5-61E5-4476-ADFF-B7BECE68471F}" type="datetimeFigureOut">
              <a:rPr lang="ru-RU" smtClean="0"/>
              <a:t>15.12.2020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035889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6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54088"/>
              </p:ext>
            </p:extLst>
          </p:nvPr>
        </p:nvGraphicFramePr>
        <p:xfrm>
          <a:off x="395536" y="1988840"/>
          <a:ext cx="6912768" cy="44335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7069"/>
                <a:gridCol w="1263411"/>
                <a:gridCol w="1224136"/>
                <a:gridCol w="1368152"/>
              </a:tblGrid>
              <a:tr h="5466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616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474 493,00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483 621,00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494 798,00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795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391 306,00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403 045,00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415 137,00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72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4 207,00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1 666,00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911,00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</a:tr>
              <a:tr h="20719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3 830,00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3 860,00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6975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53 900,00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53 600,00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3660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2 285,00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37677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90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 fontAlgn="t"/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1 555,00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23030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2 100,00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2 200,00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864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Поступление собственных доходов в бюджет Михайловского муниципального района (тыс. руб.)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540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582027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79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404664"/>
            <a:ext cx="8305800" cy="11430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b="1" dirty="0" smtClean="0">
                <a:solidFill>
                  <a:schemeClr val="tx1"/>
                </a:solidFill>
              </a:rPr>
              <a:t>Объемы безвозмездных перечислений в бюджет Михайловского муниципального района в 2021 году и плановый период 2022-2023 г.( тыс. руб. )</a:t>
            </a: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170310"/>
              </p:ext>
            </p:extLst>
          </p:nvPr>
        </p:nvGraphicFramePr>
        <p:xfrm>
          <a:off x="323528" y="1772816"/>
          <a:ext cx="85689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92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443646"/>
              </p:ext>
            </p:extLst>
          </p:nvPr>
        </p:nvGraphicFramePr>
        <p:xfrm>
          <a:off x="-36512" y="0"/>
          <a:ext cx="918051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12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76672"/>
            <a:ext cx="6417734" cy="939801"/>
          </a:xfrm>
        </p:spPr>
        <p:txBody>
          <a:bodyPr/>
          <a:lstStyle/>
          <a:p>
            <a:r>
              <a:rPr lang="ru-RU" dirty="0" smtClean="0"/>
              <a:t>Расходы на 2021-2023 годы в разрезе  отраслевой структуры  (тыс. руб.)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421331"/>
              </p:ext>
            </p:extLst>
          </p:nvPr>
        </p:nvGraphicFramePr>
        <p:xfrm>
          <a:off x="251519" y="1703388"/>
          <a:ext cx="8136905" cy="5109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1034"/>
                <a:gridCol w="1065222"/>
                <a:gridCol w="948521"/>
                <a:gridCol w="1152128"/>
              </a:tblGrid>
              <a:tr h="409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План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2021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2022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2023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ОБЩЕГОСУДАРСТВЕННЫЕ </a:t>
                      </a:r>
                      <a:r>
                        <a:rPr lang="ru-RU" sz="1000" b="1" u="none" strike="noStrike" dirty="0">
                          <a:effectLst/>
                        </a:rPr>
                        <a:t>ВОПРОСЫ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136 404,92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118 490,53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122 251,83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40669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НАЦИОНАЛЬНАЯ </a:t>
                      </a:r>
                      <a:r>
                        <a:rPr lang="ru-RU" sz="1000" b="1" u="none" strike="noStrike" dirty="0">
                          <a:effectLst/>
                        </a:rPr>
                        <a:t>БЕЗОПАСНОСТЬ И ПРАВООХРАНИТЕЛЬНАЯ ДЕЯТЕЛЬНОСТЬ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   560,00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   360,00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   260,00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НАЦИОНАЛЬНАЯ </a:t>
                      </a:r>
                      <a:r>
                        <a:rPr lang="ru-RU" sz="1000" b="1" u="none" strike="noStrike" dirty="0">
                          <a:effectLst/>
                        </a:rPr>
                        <a:t>ЭКОНОМИКА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38 449,39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21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964,39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22 064,39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30 726,71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99 529,92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22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161,94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ОБРАЗОВАНИЕ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722 224,04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759 014,61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789 104,93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КУЛЬТУРА </a:t>
                      </a:r>
                      <a:r>
                        <a:rPr lang="ru-RU" sz="1000" b="1" u="none" strike="noStrike" dirty="0">
                          <a:effectLst/>
                        </a:rPr>
                        <a:t>И КИНЕМАТОГРАФИЯ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34 422,47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31 892,23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31 862,23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398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СОЦИАЛЬНАЯ ПОЛИТИКА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58 640,03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56 804,07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57 141,81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ФИЗИЧЕСКАЯ </a:t>
                      </a:r>
                      <a:r>
                        <a:rPr lang="ru-RU" sz="1000" b="1" u="none" strike="noStrike" dirty="0">
                          <a:effectLst/>
                        </a:rPr>
                        <a:t>КУЛЬТУРА И СПОРТ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113 770,00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1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299,46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489,46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СРЕДСТВА МАССОВОЙ ИНФОРМАЦИИ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4 145,30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4 145,30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4 145,30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30421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ОБСЛУЖИВАНИЕ </a:t>
                      </a:r>
                      <a:r>
                        <a:rPr lang="ru-RU" sz="1000" b="1" u="none" strike="noStrike" dirty="0">
                          <a:effectLst/>
                        </a:rPr>
                        <a:t>ГОСУДАРСТВЕННОГО И МУНИЦИПАЛЬНОГО ДОЛГА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-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655880">
                <a:tc>
                  <a:txBody>
                    <a:bodyPr/>
                    <a:lstStyle/>
                    <a:p>
                      <a:pPr algn="ctr" fontAlgn="t"/>
                      <a:endParaRPr lang="ru-RU" sz="1000" b="1" u="none" strike="noStrike" dirty="0" smtClean="0">
                        <a:effectLst/>
                      </a:endParaRPr>
                    </a:p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</a:rPr>
                        <a:t>МЕЖБЮДЖЕТНЫЕ </a:t>
                      </a:r>
                      <a:r>
                        <a:rPr lang="ru-RU" sz="1000" b="1" u="none" strike="noStrike" dirty="0">
                          <a:effectLst/>
                        </a:rPr>
                        <a:t>ТРАНСФЕРТЫ БЮДЖЕТАМ СУБЪЕКТОВ РОССИЙСКОЙ ФЕДЕРАЦИИ И МУНИЦИПАЛЬНЫХ ОБРАЗОВАНИЙ ОБЩЕГО ХАРАКТЕРА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30 246,70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30 246,70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 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28 740,70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2872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Всего 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1 169 589,57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1 123 807,20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1 078 222,59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2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417734" cy="93980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ОСНОВНЫЕ ХАРАКТЕРИСТИКИ РАЙОННОГО БЮДЖЕТА , ОТРАЖЕННЫЕ В ПРОЕКТЕ </a:t>
            </a:r>
            <a:r>
              <a:rPr lang="ru-RU" dirty="0" smtClean="0"/>
              <a:t> БЮДЖЕТА В 1 ЧТЕНИИ " </a:t>
            </a:r>
            <a:r>
              <a:rPr lang="ru-RU" dirty="0"/>
              <a:t>О РАЙОННОМ БЮДЖЕТЕ НА </a:t>
            </a:r>
            <a:r>
              <a:rPr lang="ru-RU" dirty="0" smtClean="0"/>
              <a:t>2021 </a:t>
            </a:r>
            <a:r>
              <a:rPr lang="ru-RU" dirty="0"/>
              <a:t>ГОД И ПЛАНОВЫЙ ПЕРИОД  </a:t>
            </a:r>
            <a:r>
              <a:rPr lang="ru-RU" dirty="0" smtClean="0"/>
              <a:t>2022-2023 </a:t>
            </a:r>
            <a:r>
              <a:rPr lang="ru-RU" dirty="0"/>
              <a:t>ГОДОВ"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264290"/>
              </p:ext>
            </p:extLst>
          </p:nvPr>
        </p:nvGraphicFramePr>
        <p:xfrm>
          <a:off x="827584" y="1700808"/>
          <a:ext cx="7920880" cy="3803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517"/>
                <a:gridCol w="400082"/>
                <a:gridCol w="2516878"/>
                <a:gridCol w="1314027"/>
                <a:gridCol w="1368152"/>
                <a:gridCol w="936104"/>
                <a:gridCol w="127937"/>
                <a:gridCol w="952183"/>
              </a:tblGrid>
              <a:tr h="232248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/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</a:rPr>
                        <a:t>тыс</a:t>
                      </a:r>
                      <a:r>
                        <a:rPr lang="ru-RU" sz="1000" u="none" strike="noStrike" dirty="0" smtClean="0">
                          <a:effectLst/>
                        </a:rPr>
                        <a:t>. руб</a:t>
                      </a:r>
                      <a:r>
                        <a:rPr lang="ru-RU" sz="1000" u="none" strike="noStrike" dirty="0">
                          <a:effectLst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</a:tr>
              <a:tr h="943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показателей</a:t>
                      </a:r>
                      <a:br>
                        <a:rPr lang="ru-RU" sz="1000" u="none" strike="noStrike">
                          <a:effectLst/>
                        </a:rPr>
                      </a:b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Проект районного бюджета на </a:t>
                      </a:r>
                      <a:r>
                        <a:rPr lang="ru-RU" sz="1000" u="none" strike="noStrike" dirty="0" smtClean="0">
                          <a:effectLst/>
                        </a:rPr>
                        <a:t>2021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Плановый период </a:t>
                      </a:r>
                      <a:r>
                        <a:rPr lang="ru-RU" sz="1000" u="none" strike="noStrike" dirty="0" smtClean="0">
                          <a:effectLst/>
                        </a:rPr>
                        <a:t>2022-2023 </a:t>
                      </a:r>
                      <a:r>
                        <a:rPr lang="ru-RU" sz="1000" u="none" strike="noStrike" dirty="0">
                          <a:effectLst/>
                        </a:rPr>
                        <a:t>годов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2022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2023 </a:t>
                      </a:r>
                      <a:r>
                        <a:rPr lang="ru-RU" sz="1000" u="none" strike="noStrike" dirty="0">
                          <a:effectLst/>
                        </a:rPr>
                        <a:t>год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5442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ДОХОДЫ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СОБСТВЕННЫЕ ДОХОДЫ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474  493,00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483  621,00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494  798,00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БЕЗВОЗМЕЗДНЫЕ ПОСТУПЛЕНИЯ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673  338,61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636  186,20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579  </a:t>
                      </a:r>
                      <a:r>
                        <a:rPr lang="ru-RU" sz="1200" u="none" strike="noStrike" dirty="0" smtClean="0">
                          <a:effectLst/>
                        </a:rPr>
                        <a:t>424,59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671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 т.ч. 1. Субвенции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503 442,49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521  </a:t>
                      </a:r>
                      <a:r>
                        <a:rPr lang="ru-RU" sz="1200" u="none" strike="noStrike" dirty="0" smtClean="0">
                          <a:effectLst/>
                        </a:rPr>
                        <a:t>292,33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545 719,31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5286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ДОХОДЫ - ВСЕГО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</a:t>
                      </a:r>
                      <a:r>
                        <a:rPr lang="ru-RU" sz="1200" u="none" strike="noStrike" dirty="0" smtClean="0">
                          <a:effectLst/>
                        </a:rPr>
                        <a:t>147  831,61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1 119  807,20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1 074  </a:t>
                      </a:r>
                      <a:r>
                        <a:rPr lang="ru-RU" sz="1200" u="none" strike="noStrike" dirty="0" smtClean="0">
                          <a:effectLst/>
                        </a:rPr>
                        <a:t>222,59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РАСХОДЫ</a:t>
                      </a:r>
                      <a:endParaRPr lang="ru-RU" sz="1100" b="1" i="1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2248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ВСЕГО РАСХОДОВ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  </a:t>
                      </a:r>
                      <a:r>
                        <a:rPr lang="ru-RU" sz="1200" u="none" strike="noStrike" dirty="0" smtClean="0">
                          <a:effectLst/>
                        </a:rPr>
                        <a:t>1 169 589,57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1 123 807,20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1 078 222,59</a:t>
                      </a:r>
                      <a:endParaRPr lang="ru-RU" sz="12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0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3910</TotalTime>
  <Words>501</Words>
  <Application>Microsoft Office PowerPoint</Application>
  <PresentationFormat>Экран (4:3)</PresentationFormat>
  <Paragraphs>163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Презентация PowerPoint</vt:lpstr>
      <vt:lpstr>Поступление собственных доходов в бюджет Михайловского муниципального района (тыс. руб.)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TaranenkoIU</cp:lastModifiedBy>
  <cp:revision>77</cp:revision>
  <cp:lastPrinted>2020-12-02T04:38:16Z</cp:lastPrinted>
  <dcterms:created xsi:type="dcterms:W3CDTF">2018-04-12T00:03:36Z</dcterms:created>
  <dcterms:modified xsi:type="dcterms:W3CDTF">2020-12-15T04:12:31Z</dcterms:modified>
</cp:coreProperties>
</file>